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0" r:id="rId3"/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6858000" cx="9144000"/>
  <p:notesSz cx="6858000" cy="9144000"/>
  <p:embeddedFontLst>
    <p:embeddedFont>
      <p:font typeface="Average"/>
      <p:regular r:id="rId62"/>
    </p:embeddedFont>
    <p:embeddedFont>
      <p:font typeface="Sintony"/>
      <p:regular r:id="rId63"/>
      <p:bold r:id="rId64"/>
    </p:embeddedFont>
    <p:embeddedFont>
      <p:font typeface="Orbitron"/>
      <p:regular r:id="rId65"/>
      <p:bold r:id="rId66"/>
    </p:embeddedFont>
    <p:embeddedFont>
      <p:font typeface="Oswald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verage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Sintony-bold.fntdata"/><Relationship Id="rId63" Type="http://schemas.openxmlformats.org/officeDocument/2006/relationships/font" Target="fonts/Sintony-regular.fntdata"/><Relationship Id="rId22" Type="http://schemas.openxmlformats.org/officeDocument/2006/relationships/slide" Target="slides/slide16.xml"/><Relationship Id="rId66" Type="http://schemas.openxmlformats.org/officeDocument/2006/relationships/font" Target="fonts/Orbitron-bold.fntdata"/><Relationship Id="rId21" Type="http://schemas.openxmlformats.org/officeDocument/2006/relationships/slide" Target="slides/slide15.xml"/><Relationship Id="rId65" Type="http://schemas.openxmlformats.org/officeDocument/2006/relationships/font" Target="fonts/Orbitron-regular.fntdata"/><Relationship Id="rId24" Type="http://schemas.openxmlformats.org/officeDocument/2006/relationships/slide" Target="slides/slide18.xml"/><Relationship Id="rId68" Type="http://schemas.openxmlformats.org/officeDocument/2006/relationships/font" Target="fonts/Oswald-bold.fntdata"/><Relationship Id="rId23" Type="http://schemas.openxmlformats.org/officeDocument/2006/relationships/slide" Target="slides/slide17.xml"/><Relationship Id="rId67" Type="http://schemas.openxmlformats.org/officeDocument/2006/relationships/font" Target="fonts/Oswald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0956d9b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50956d9b1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8046fdc59_0_31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8046fdc59_0_3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046fdc59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046fdc5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9102f3d_0_4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9102f3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8046fdc59_0_50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8046fdc59_0_5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8046fdc59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8046fdc5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8046fdc59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8046fdc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8046fdc59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8046fdc5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16037b852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16037b8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8046fdc59_0_13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8046fdc59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89102f3d_0_6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e89102f3d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046fdc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8046fdc59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8046fdc59_0_41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8046fdc59_0_4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046fdc59_0_2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046fdc59_0_2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8046fdc59_0_15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8046fdc59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8046fdc59_0_22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8046fdc59_0_2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8046fdc59_0_26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8046fdc59_0_2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8046fdc59_0_26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8046fdc59_0_2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8046fdc59_0_27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8046fdc59_0_2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046fdc59_0_27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046fdc59_0_2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8046fdc59_0_27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8046fdc59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046fdc59_0_3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046fdc59_0_3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8046fdc59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8046fdc5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8046fdc59_0_15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8046fdc59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8046fdc59_0_31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8046fdc59_0_3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046fdc59_0_50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046fdc59_0_5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8046fdc59_0_50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8046fdc59_0_5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046fdc59_0_50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8046fdc59_0_5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8046fdc59_0_50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8046fdc59_0_5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8046fdc59_0_50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8046fdc59_0_5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8046fdc59_0_50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8046fdc59_0_5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8046fdc59_0_5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8046fdc59_0_5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8046fdc59_0_51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8046fdc59_0_5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046fdc59_0_15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046fdc59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8046fdc59_0_5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8046fdc59_0_5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8046fdc59_0_5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8046fdc59_0_5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8046fdc59_0_5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8046fdc59_0_5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046fdc59_0_5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046fdc59_0_5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8046fdc59_0_51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8046fdc59_0_5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8046fdc59_0_5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8046fdc59_0_5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8046fdc59_0_5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8046fdc59_0_5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8046fdc59_0_5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8046fdc59_0_5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8046fdc59_0_51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8046fdc59_0_5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8046fdc59_0_51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8046fdc59_0_5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67a39ca1_0_1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b67a39ca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Preguntarle a los chicos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046fdc59_0_5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8046fdc59_0_5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8046fdc59_0_51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8046fdc59_0_5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8046fdc59_0_31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8046fdc59_0_3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8046fdc59_0_52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8046fdc59_0_5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91e77b2e_0_1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91e77b2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8046fdc59_0_52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8046fdc59_0_5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046fdc59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046fdc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Preguntarle a los chicos que entienden por Cultura</a:t>
            </a:r>
            <a:br>
              <a:rPr lang="en"/>
            </a:br>
            <a:r>
              <a:rPr lang="en"/>
              <a:t>Conjunto de Hábitos y Creencias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8046fdc59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8046fdc5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8046fdc59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8046fdc5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046fdc59_0_1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046fdc5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3807170"/>
            <a:ext cx="443589" cy="140843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1321067"/>
            <a:ext cx="7801500" cy="2306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4233168"/>
            <a:ext cx="7801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673700"/>
            <a:ext cx="8520600" cy="252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3045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3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9144000" cy="511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1016700" y="2112900"/>
            <a:ext cx="7110600" cy="25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016700" y="5306433"/>
            <a:ext cx="7110600" cy="133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2">
  <p:cSld name="AUTOLAYOUT_25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39575" y="1135867"/>
            <a:ext cx="4756200" cy="456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34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ctrTitle"/>
          </p:nvPr>
        </p:nvSpPr>
        <p:spPr>
          <a:xfrm>
            <a:off x="1375600" y="1252000"/>
            <a:ext cx="6369600" cy="339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387200" y="4849600"/>
            <a:ext cx="6369600" cy="75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35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ctrTitle"/>
          </p:nvPr>
        </p:nvSpPr>
        <p:spPr>
          <a:xfrm>
            <a:off x="1837575" y="1668700"/>
            <a:ext cx="5445900" cy="352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36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4308425" y="410667"/>
            <a:ext cx="4527600" cy="60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39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836400" y="1025567"/>
            <a:ext cx="7490400" cy="210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855000"/>
            <a:ext cx="78522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7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457200" y="274637"/>
            <a:ext cx="5486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/>
            </a:lvl1pPr>
            <a:lvl2pPr indent="-3175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2pPr>
            <a:lvl3pPr indent="-317500" lvl="2" marL="1371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3pPr>
            <a:lvl4pPr indent="-317500" lvl="3" marL="182880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●"/>
              <a:defRPr/>
            </a:lvl4pPr>
            <a:lvl5pPr indent="-3175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2"/>
          <p:cNvSpPr txBox="1"/>
          <p:nvPr>
            <p:ph idx="1" type="body"/>
          </p:nvPr>
        </p:nvSpPr>
        <p:spPr>
          <a:xfrm>
            <a:off x="810900" y="1029733"/>
            <a:ext cx="7537500" cy="54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type="ctrTitle"/>
          </p:nvPr>
        </p:nvSpPr>
        <p:spPr>
          <a:xfrm>
            <a:off x="311708" y="992767"/>
            <a:ext cx="8520600" cy="2736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0" name="Google Shape;140;p3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311700" y="2867800"/>
            <a:ext cx="8520600" cy="11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6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3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37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3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39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3" name="Google Shape;163;p40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7" name="Google Shape;167;p4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4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hasCustomPrompt="1" type="title"/>
          </p:nvPr>
        </p:nvSpPr>
        <p:spPr>
          <a:xfrm>
            <a:off x="311700" y="1474833"/>
            <a:ext cx="8520600" cy="2618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311700" y="4202967"/>
            <a:ext cx="8520600" cy="173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43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>
            <p:ph type="title"/>
          </p:nvPr>
        </p:nvSpPr>
        <p:spPr>
          <a:xfrm>
            <a:off x="457200" y="274637"/>
            <a:ext cx="5486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5"/>
          <p:cNvSpPr txBox="1"/>
          <p:nvPr>
            <p:ph idx="1" type="body"/>
          </p:nvPr>
        </p:nvSpPr>
        <p:spPr>
          <a:xfrm>
            <a:off x="457200" y="1600200"/>
            <a:ext cx="822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/>
            </a:lvl1pPr>
            <a:lvl2pPr indent="-3175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2pPr>
            <a:lvl3pPr indent="-317500" lvl="2" marL="1371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3pPr>
            <a:lvl4pPr indent="-317500" lvl="3" marL="182880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●"/>
              <a:defRPr/>
            </a:lvl4pPr>
            <a:lvl5pPr indent="-3175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701800"/>
            <a:ext cx="6227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441867"/>
            <a:ext cx="4045200" cy="228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33"/>
          <p:cNvSpPr txBox="1"/>
          <p:nvPr>
            <p:ph idx="12" type="sldNum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Relationship Id="rId4" Type="http://schemas.openxmlformats.org/officeDocument/2006/relationships/image" Target="../media/image14.gif"/><Relationship Id="rId5" Type="http://schemas.openxmlformats.org/officeDocument/2006/relationships/image" Target="../media/image19.gif"/><Relationship Id="rId6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/>
          <p:nvPr/>
        </p:nvSpPr>
        <p:spPr>
          <a:xfrm>
            <a:off x="0" y="0"/>
            <a:ext cx="91671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6"/>
          <p:cNvSpPr txBox="1"/>
          <p:nvPr/>
        </p:nvSpPr>
        <p:spPr>
          <a:xfrm>
            <a:off x="1927800" y="1780371"/>
            <a:ext cx="5288400" cy="65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 S Y S</a:t>
            </a:r>
            <a:endParaRPr b="1" sz="35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88" name="Google Shape;188;p46"/>
          <p:cNvSpPr txBox="1"/>
          <p:nvPr/>
        </p:nvSpPr>
        <p:spPr>
          <a:xfrm>
            <a:off x="1157250" y="4237525"/>
            <a:ext cx="6829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intony"/>
                <a:ea typeface="Sintony"/>
                <a:cs typeface="Sintony"/>
                <a:sym typeface="Sintony"/>
              </a:rPr>
              <a:t>Por una humanidad sustentable</a:t>
            </a:r>
            <a:endParaRPr sz="3000">
              <a:solidFill>
                <a:srgbClr val="FFFFFF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5"/>
          <p:cNvSpPr txBox="1"/>
          <p:nvPr>
            <p:ph type="title"/>
          </p:nvPr>
        </p:nvSpPr>
        <p:spPr>
          <a:xfrm>
            <a:off x="311700" y="393000"/>
            <a:ext cx="2808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</a:t>
            </a:r>
            <a:endParaRPr/>
          </a:p>
        </p:txBody>
      </p:sp>
      <p:pic>
        <p:nvPicPr>
          <p:cNvPr id="239" name="Google Shape;2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26" y="1670025"/>
            <a:ext cx="8389977" cy="44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/>
          <p:nvPr>
            <p:ph type="title"/>
          </p:nvPr>
        </p:nvSpPr>
        <p:spPr>
          <a:xfrm>
            <a:off x="339575" y="1135875"/>
            <a:ext cx="6614100" cy="45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 es el Objetivo de esa Cultura 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7"/>
          <p:cNvSpPr txBox="1"/>
          <p:nvPr>
            <p:ph idx="1" type="subTitle"/>
          </p:nvPr>
        </p:nvSpPr>
        <p:spPr>
          <a:xfrm>
            <a:off x="1016700" y="5306433"/>
            <a:ext cx="7110600" cy="13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Desarrollar, Operar y Mejorar Sistemas de Excelente Calidad</a:t>
            </a:r>
            <a:endParaRPr b="1"/>
          </a:p>
        </p:txBody>
      </p:sp>
      <p:pic>
        <p:nvPicPr>
          <p:cNvPr id="250" name="Google Shape;2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00" y="391000"/>
            <a:ext cx="3092375" cy="16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950" y="86200"/>
            <a:ext cx="3950475" cy="22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532500"/>
            <a:ext cx="3239725" cy="24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5125" y="2536950"/>
            <a:ext cx="4246192" cy="238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600" y="1271525"/>
            <a:ext cx="621982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9"/>
          <p:cNvSpPr txBox="1"/>
          <p:nvPr>
            <p:ph type="title"/>
          </p:nvPr>
        </p:nvSpPr>
        <p:spPr>
          <a:xfrm>
            <a:off x="265500" y="1441867"/>
            <a:ext cx="4045200" cy="22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</p:txBody>
      </p:sp>
      <p:sp>
        <p:nvSpPr>
          <p:cNvPr id="264" name="Google Shape;264;p59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Cultura</a:t>
            </a:r>
            <a:endParaRPr/>
          </a:p>
        </p:txBody>
      </p:sp>
      <p:sp>
        <p:nvSpPr>
          <p:cNvPr id="265" name="Google Shape;265;p5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Conjunto de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Habitos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Creencias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Compartidos en una comunidad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 busca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Desarrollar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Mejorar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Sistemas de Excelente Calidad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Bases</a:t>
            </a:r>
            <a:endParaRPr/>
          </a:p>
        </p:txBody>
      </p:sp>
      <p:sp>
        <p:nvSpPr>
          <p:cNvPr id="271" name="Google Shape;271;p60"/>
          <p:cNvSpPr txBox="1"/>
          <p:nvPr>
            <p:ph idx="1" type="body"/>
          </p:nvPr>
        </p:nvSpPr>
        <p:spPr>
          <a:xfrm>
            <a:off x="311700" y="1536629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Los hábitos y creencias de esta cultura se pueden dividir en las siguientes bases</a:t>
            </a:r>
            <a:endParaRPr/>
          </a:p>
        </p:txBody>
      </p:sp>
      <p:sp>
        <p:nvSpPr>
          <p:cNvPr id="272" name="Google Shape;272;p60"/>
          <p:cNvSpPr txBox="1"/>
          <p:nvPr>
            <p:ph type="title"/>
          </p:nvPr>
        </p:nvSpPr>
        <p:spPr>
          <a:xfrm>
            <a:off x="996550" y="2188180"/>
            <a:ext cx="1248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</a:t>
            </a:r>
            <a:endParaRPr/>
          </a:p>
        </p:txBody>
      </p:sp>
      <p:sp>
        <p:nvSpPr>
          <p:cNvPr id="273" name="Google Shape;273;p60"/>
          <p:cNvSpPr txBox="1"/>
          <p:nvPr>
            <p:ph type="title"/>
          </p:nvPr>
        </p:nvSpPr>
        <p:spPr>
          <a:xfrm>
            <a:off x="3425925" y="2156650"/>
            <a:ext cx="20679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 Alimentación</a:t>
            </a:r>
            <a:endParaRPr/>
          </a:p>
        </p:txBody>
      </p:sp>
      <p:sp>
        <p:nvSpPr>
          <p:cNvPr id="274" name="Google Shape;274;p60"/>
          <p:cNvSpPr txBox="1"/>
          <p:nvPr>
            <p:ph type="title"/>
          </p:nvPr>
        </p:nvSpPr>
        <p:spPr>
          <a:xfrm>
            <a:off x="6536750" y="2192350"/>
            <a:ext cx="15612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Continua</a:t>
            </a:r>
            <a:endParaRPr/>
          </a:p>
        </p:txBody>
      </p:sp>
      <p:sp>
        <p:nvSpPr>
          <p:cNvPr id="275" name="Google Shape;275;p60"/>
          <p:cNvSpPr/>
          <p:nvPr/>
        </p:nvSpPr>
        <p:spPr>
          <a:xfrm>
            <a:off x="545950" y="3782975"/>
            <a:ext cx="7873200" cy="967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CREENCIAS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76" name="Google Shape;276;p60"/>
          <p:cNvSpPr/>
          <p:nvPr/>
        </p:nvSpPr>
        <p:spPr>
          <a:xfrm>
            <a:off x="545950" y="5117950"/>
            <a:ext cx="7873200" cy="1035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HABITOS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77" name="Google Shape;277;p60"/>
          <p:cNvSpPr/>
          <p:nvPr/>
        </p:nvSpPr>
        <p:spPr>
          <a:xfrm>
            <a:off x="537250" y="3595425"/>
            <a:ext cx="2166900" cy="276870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0"/>
          <p:cNvSpPr/>
          <p:nvPr/>
        </p:nvSpPr>
        <p:spPr>
          <a:xfrm>
            <a:off x="3173625" y="3595350"/>
            <a:ext cx="2572500" cy="276870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0"/>
          <p:cNvSpPr/>
          <p:nvPr/>
        </p:nvSpPr>
        <p:spPr>
          <a:xfrm>
            <a:off x="6215600" y="3595375"/>
            <a:ext cx="2203500" cy="276870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1"/>
          <p:cNvSpPr txBox="1"/>
          <p:nvPr>
            <p:ph type="title"/>
          </p:nvPr>
        </p:nvSpPr>
        <p:spPr>
          <a:xfrm>
            <a:off x="996550" y="340277"/>
            <a:ext cx="1248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</a:t>
            </a:r>
            <a:endParaRPr/>
          </a:p>
        </p:txBody>
      </p:sp>
      <p:sp>
        <p:nvSpPr>
          <p:cNvPr id="285" name="Google Shape;285;p61"/>
          <p:cNvSpPr txBox="1"/>
          <p:nvPr>
            <p:ph type="title"/>
          </p:nvPr>
        </p:nvSpPr>
        <p:spPr>
          <a:xfrm>
            <a:off x="3425925" y="308747"/>
            <a:ext cx="20679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 Alimentación</a:t>
            </a:r>
            <a:endParaRPr/>
          </a:p>
        </p:txBody>
      </p:sp>
      <p:sp>
        <p:nvSpPr>
          <p:cNvPr id="286" name="Google Shape;286;p61"/>
          <p:cNvSpPr txBox="1"/>
          <p:nvPr>
            <p:ph type="title"/>
          </p:nvPr>
        </p:nvSpPr>
        <p:spPr>
          <a:xfrm>
            <a:off x="6536750" y="344447"/>
            <a:ext cx="15612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Continua</a:t>
            </a:r>
            <a:endParaRPr/>
          </a:p>
        </p:txBody>
      </p:sp>
      <p:sp>
        <p:nvSpPr>
          <p:cNvPr id="287" name="Google Shape;287;p61"/>
          <p:cNvSpPr/>
          <p:nvPr/>
        </p:nvSpPr>
        <p:spPr>
          <a:xfrm>
            <a:off x="545950" y="1983042"/>
            <a:ext cx="7873200" cy="1956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88" name="Google Shape;288;p61"/>
          <p:cNvSpPr/>
          <p:nvPr/>
        </p:nvSpPr>
        <p:spPr>
          <a:xfrm>
            <a:off x="545950" y="4197200"/>
            <a:ext cx="7873200" cy="1956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89" name="Google Shape;289;p61"/>
          <p:cNvSpPr/>
          <p:nvPr/>
        </p:nvSpPr>
        <p:spPr>
          <a:xfrm>
            <a:off x="537250" y="1767025"/>
            <a:ext cx="2326800" cy="459720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1"/>
          <p:cNvSpPr/>
          <p:nvPr/>
        </p:nvSpPr>
        <p:spPr>
          <a:xfrm>
            <a:off x="3173625" y="1766850"/>
            <a:ext cx="2572500" cy="459720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61"/>
          <p:cNvSpPr/>
          <p:nvPr/>
        </p:nvSpPr>
        <p:spPr>
          <a:xfrm>
            <a:off x="6055675" y="1766975"/>
            <a:ext cx="2363400" cy="459720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1"/>
          <p:cNvSpPr/>
          <p:nvPr/>
        </p:nvSpPr>
        <p:spPr>
          <a:xfrm>
            <a:off x="689350" y="4078850"/>
            <a:ext cx="1862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Integración Continua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Entrega Continua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Deploy Continua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3" name="Google Shape;293;p61"/>
          <p:cNvSpPr/>
          <p:nvPr/>
        </p:nvSpPr>
        <p:spPr>
          <a:xfrm>
            <a:off x="689350" y="2105750"/>
            <a:ext cx="18627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 puede ir a prod con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Velocidad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Confiabilidad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Costos bajos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Riesgos bajos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4" name="Google Shape;294;p61"/>
          <p:cNvSpPr/>
          <p:nvPr/>
        </p:nvSpPr>
        <p:spPr>
          <a:xfrm>
            <a:off x="3326950" y="2105750"/>
            <a:ext cx="21669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 pueden medir en gran detalle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Software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Infraestructura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Negocio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Ataques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5" name="Google Shape;295;p61"/>
          <p:cNvSpPr/>
          <p:nvPr/>
        </p:nvSpPr>
        <p:spPr>
          <a:xfrm>
            <a:off x="3326950" y="4082582"/>
            <a:ext cx="21669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Recolección, análisis y visualización de datos desde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Software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Infraestructura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Negocio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6" name="Google Shape;296;p61"/>
          <p:cNvSpPr/>
          <p:nvPr/>
        </p:nvSpPr>
        <p:spPr>
          <a:xfrm>
            <a:off x="6146650" y="2029550"/>
            <a:ext cx="21669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Creemos en estos valores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Curiosidad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Honestidad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Respeto 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Autocritica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7" name="Google Shape;297;p61"/>
          <p:cNvSpPr/>
          <p:nvPr/>
        </p:nvSpPr>
        <p:spPr>
          <a:xfrm>
            <a:off x="6102425" y="4088475"/>
            <a:ext cx="23634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Buscamos hacer lo siguiente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Establecer una ambiente de trabajo justo y seguro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Inyectamos problemas a </a:t>
            </a:r>
            <a:r>
              <a:rPr lang="en">
                <a:solidFill>
                  <a:srgbClr val="434343"/>
                </a:solidFill>
              </a:rPr>
              <a:t>propósito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2"/>
          <p:cNvSpPr txBox="1"/>
          <p:nvPr>
            <p:ph type="title"/>
          </p:nvPr>
        </p:nvSpPr>
        <p:spPr>
          <a:xfrm>
            <a:off x="339575" y="1135875"/>
            <a:ext cx="7983900" cy="45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del Modulo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DevOps ?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Porque un curso sobre DevOps ?</a:t>
            </a:r>
            <a:endParaRPr sz="3000">
              <a:solidFill>
                <a:srgbClr val="666666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Introducción al curso</a:t>
            </a:r>
            <a:endParaRPr sz="3000">
              <a:solidFill>
                <a:srgbClr val="666666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Compartir experiencias</a:t>
            </a:r>
            <a:endParaRPr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3"/>
          <p:cNvSpPr txBox="1"/>
          <p:nvPr>
            <p:ph type="title"/>
          </p:nvPr>
        </p:nvSpPr>
        <p:spPr>
          <a:xfrm>
            <a:off x="311700" y="2867800"/>
            <a:ext cx="8520600" cy="11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Porque un curso sobre DevOps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4"/>
          <p:cNvSpPr txBox="1"/>
          <p:nvPr>
            <p:ph idx="1" type="subTitle"/>
          </p:nvPr>
        </p:nvSpPr>
        <p:spPr>
          <a:xfrm>
            <a:off x="1838100" y="5296850"/>
            <a:ext cx="5467800" cy="13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quiero que vivan lo que yo viví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Quiero que sean felices trabajando en este campo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Quiero que tengan vida trabajando en este campo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Quiero que ganen trabajando en este campo</a:t>
            </a:r>
            <a:endParaRPr/>
          </a:p>
        </p:txBody>
      </p:sp>
      <p:pic>
        <p:nvPicPr>
          <p:cNvPr descr="desarrollo de software realidad.gif" id="313" name="Google Shape;313;p64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2493275" y="1298850"/>
            <a:ext cx="4157450" cy="22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7"/>
          <p:cNvSpPr/>
          <p:nvPr/>
        </p:nvSpPr>
        <p:spPr>
          <a:xfrm>
            <a:off x="0" y="0"/>
            <a:ext cx="91671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7"/>
          <p:cNvSpPr txBox="1"/>
          <p:nvPr/>
        </p:nvSpPr>
        <p:spPr>
          <a:xfrm>
            <a:off x="1927800" y="1780371"/>
            <a:ext cx="5288400" cy="65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Dev Ops</a:t>
            </a:r>
            <a:endParaRPr b="1" sz="35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5" name="Google Shape;195;p47"/>
          <p:cNvSpPr txBox="1"/>
          <p:nvPr/>
        </p:nvSpPr>
        <p:spPr>
          <a:xfrm>
            <a:off x="1157250" y="4237525"/>
            <a:ext cx="6829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intony"/>
                <a:ea typeface="Sintony"/>
                <a:cs typeface="Sintony"/>
                <a:sym typeface="Sintony"/>
              </a:rPr>
              <a:t>Modulo 1</a:t>
            </a:r>
            <a:endParaRPr sz="3000">
              <a:solidFill>
                <a:srgbClr val="FFFFFF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5"/>
          <p:cNvSpPr txBox="1"/>
          <p:nvPr/>
        </p:nvSpPr>
        <p:spPr>
          <a:xfrm>
            <a:off x="417900" y="2536750"/>
            <a:ext cx="83238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bad System will beat a good person every time</a:t>
            </a:r>
            <a:endParaRPr sz="4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9" name="Google Shape;319;p65"/>
          <p:cNvSpPr txBox="1"/>
          <p:nvPr>
            <p:ph idx="4294967295" type="body"/>
          </p:nvPr>
        </p:nvSpPr>
        <p:spPr>
          <a:xfrm>
            <a:off x="6875100" y="5956950"/>
            <a:ext cx="186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Edward Deming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6"/>
          <p:cNvSpPr txBox="1"/>
          <p:nvPr>
            <p:ph type="title"/>
          </p:nvPr>
        </p:nvSpPr>
        <p:spPr>
          <a:xfrm>
            <a:off x="671250" y="2855000"/>
            <a:ext cx="78522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de Mis Experiencias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7"/>
          <p:cNvPicPr preferRelativeResize="0"/>
          <p:nvPr/>
        </p:nvPicPr>
        <p:blipFill rotWithShape="1">
          <a:blip r:embed="rId3">
            <a:alphaModFix amt="90000"/>
          </a:blip>
          <a:srcRect b="19799" l="0" r="0" t="19799"/>
          <a:stretch/>
        </p:blipFill>
        <p:spPr>
          <a:xfrm>
            <a:off x="0" y="4102634"/>
            <a:ext cx="4543332" cy="274426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p67"/>
          <p:cNvPicPr preferRelativeResize="0"/>
          <p:nvPr/>
        </p:nvPicPr>
        <p:blipFill rotWithShape="1">
          <a:blip r:embed="rId4">
            <a:alphaModFix amt="85000"/>
          </a:blip>
          <a:srcRect b="0" l="5084" r="5084" t="0"/>
          <a:stretch/>
        </p:blipFill>
        <p:spPr>
          <a:xfrm>
            <a:off x="4554525" y="4102634"/>
            <a:ext cx="4579953" cy="274426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67"/>
          <p:cNvSpPr txBox="1"/>
          <p:nvPr>
            <p:ph type="title"/>
          </p:nvPr>
        </p:nvSpPr>
        <p:spPr>
          <a:xfrm>
            <a:off x="836400" y="1025567"/>
            <a:ext cx="74904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American Airlines - Hewlett Packard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8"/>
          <p:cNvSpPr txBox="1"/>
          <p:nvPr>
            <p:ph type="title"/>
          </p:nvPr>
        </p:nvSpPr>
        <p:spPr>
          <a:xfrm>
            <a:off x="1408500" y="2709600"/>
            <a:ext cx="1719300" cy="10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H. P.</a:t>
            </a:r>
            <a:endParaRPr/>
          </a:p>
        </p:txBody>
      </p:sp>
      <p:sp>
        <p:nvSpPr>
          <p:cNvPr id="337" name="Google Shape;337;p68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Experiencias Personales</a:t>
            </a:r>
            <a:endParaRPr/>
          </a:p>
        </p:txBody>
      </p:sp>
      <p:sp>
        <p:nvSpPr>
          <p:cNvPr id="338" name="Google Shape;338;p68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cultura del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Miedo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Má</a:t>
            </a:r>
            <a:r>
              <a:rPr lang="en"/>
              <a:t>s</a:t>
            </a:r>
            <a:r>
              <a:rPr lang="en"/>
              <a:t> capo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Club exclusivo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Optimo local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9"/>
          <p:cNvSpPr txBox="1"/>
          <p:nvPr>
            <p:ph type="title"/>
          </p:nvPr>
        </p:nvSpPr>
        <p:spPr>
          <a:xfrm>
            <a:off x="0" y="0"/>
            <a:ext cx="36585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Latam</a:t>
            </a:r>
            <a:r>
              <a:rPr lang="en">
                <a:solidFill>
                  <a:srgbClr val="FFFFFF"/>
                </a:solidFill>
              </a:rPr>
              <a:t> - Globant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4" name="Google Shape;344;p69"/>
          <p:cNvPicPr preferRelativeResize="0"/>
          <p:nvPr/>
        </p:nvPicPr>
        <p:blipFill rotWithShape="1">
          <a:blip r:embed="rId3">
            <a:alphaModFix/>
          </a:blip>
          <a:srcRect b="0" l="0" r="0" t="25738"/>
          <a:stretch/>
        </p:blipFill>
        <p:spPr>
          <a:xfrm>
            <a:off x="2068950" y="3848225"/>
            <a:ext cx="4694524" cy="19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951" y="2103300"/>
            <a:ext cx="469452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 txBox="1"/>
          <p:nvPr>
            <p:ph type="title"/>
          </p:nvPr>
        </p:nvSpPr>
        <p:spPr>
          <a:xfrm>
            <a:off x="1039725" y="2709600"/>
            <a:ext cx="2310600" cy="10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Globant</a:t>
            </a:r>
            <a:endParaRPr/>
          </a:p>
        </p:txBody>
      </p:sp>
      <p:sp>
        <p:nvSpPr>
          <p:cNvPr id="351" name="Google Shape;351;p70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Experiencias Personales</a:t>
            </a:r>
            <a:endParaRPr/>
          </a:p>
        </p:txBody>
      </p:sp>
      <p:sp>
        <p:nvSpPr>
          <p:cNvPr id="352" name="Google Shape;352;p70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ultura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cliente tiene siempre la razón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Optimo local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Liderazgo por memorando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Miedo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1"/>
          <p:cNvSpPr txBox="1"/>
          <p:nvPr>
            <p:ph type="title"/>
          </p:nvPr>
        </p:nvSpPr>
        <p:spPr>
          <a:xfrm>
            <a:off x="0" y="0"/>
            <a:ext cx="50223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Harriague</a:t>
            </a:r>
            <a:r>
              <a:rPr lang="en">
                <a:solidFill>
                  <a:srgbClr val="FFFFFF"/>
                </a:solidFill>
              </a:rPr>
              <a:t> - McAfee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8" name="Google Shape;3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00" y="4066349"/>
            <a:ext cx="3882950" cy="18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250" y="4019750"/>
            <a:ext cx="2462075" cy="19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2"/>
          <p:cNvSpPr txBox="1"/>
          <p:nvPr>
            <p:ph type="title"/>
          </p:nvPr>
        </p:nvSpPr>
        <p:spPr>
          <a:xfrm>
            <a:off x="1039725" y="2709600"/>
            <a:ext cx="2310600" cy="10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McAfee</a:t>
            </a:r>
            <a:endParaRPr/>
          </a:p>
        </p:txBody>
      </p:sp>
      <p:sp>
        <p:nvSpPr>
          <p:cNvPr id="365" name="Google Shape;365;p72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Experiencias Personales</a:t>
            </a:r>
            <a:endParaRPr/>
          </a:p>
        </p:txBody>
      </p:sp>
      <p:sp>
        <p:nvSpPr>
          <p:cNvPr id="366" name="Google Shape;366;p7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cultura de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más capo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Optimo local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Exclusividad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3"/>
          <p:cNvSpPr txBox="1"/>
          <p:nvPr>
            <p:ph type="title"/>
          </p:nvPr>
        </p:nvSpPr>
        <p:spPr>
          <a:xfrm>
            <a:off x="645900" y="460475"/>
            <a:ext cx="78522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Resumén</a:t>
            </a:r>
            <a:endParaRPr/>
          </a:p>
        </p:txBody>
      </p:sp>
      <p:sp>
        <p:nvSpPr>
          <p:cNvPr id="372" name="Google Shape;372;p73"/>
          <p:cNvSpPr txBox="1"/>
          <p:nvPr>
            <p:ph idx="4294967295" type="body"/>
          </p:nvPr>
        </p:nvSpPr>
        <p:spPr>
          <a:xfrm>
            <a:off x="395550" y="1608575"/>
            <a:ext cx="8282100" cy="49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de mis síntomas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Miedo a sugerir cambios o mejoras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Baja autoestima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Dolores en el estómago e incomodidad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Bajas ganas de trabajar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Injusticia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Rabia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Desesperación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Noches enteras en vela </a:t>
            </a:r>
            <a:r>
              <a:rPr lang="en"/>
              <a:t>haciéndome</a:t>
            </a:r>
            <a:r>
              <a:rPr lang="en"/>
              <a:t> el héroe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Discusiones con mis superiores y colegas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arrollo de software ideal.gif" id="377" name="Google Shape;377;p74"/>
          <p:cNvPicPr preferRelativeResize="0"/>
          <p:nvPr/>
        </p:nvPicPr>
        <p:blipFill rotWithShape="1">
          <a:blip r:embed="rId3">
            <a:alphaModFix amt="90000"/>
          </a:blip>
          <a:srcRect b="0" l="22024" r="22018" t="0"/>
          <a:stretch/>
        </p:blipFill>
        <p:spPr>
          <a:xfrm>
            <a:off x="5983800" y="2927992"/>
            <a:ext cx="2967600" cy="298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8" name="Google Shape;378;p74"/>
          <p:cNvSpPr txBox="1"/>
          <p:nvPr>
            <p:ph type="title"/>
          </p:nvPr>
        </p:nvSpPr>
        <p:spPr>
          <a:xfrm>
            <a:off x="645900" y="187425"/>
            <a:ext cx="78522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</a:t>
            </a:r>
            <a:r>
              <a:rPr lang="en">
                <a:solidFill>
                  <a:srgbClr val="FFFFFF"/>
                </a:solidFill>
              </a:rPr>
              <a:t>Yo Quiero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74"/>
          <p:cNvSpPr txBox="1"/>
          <p:nvPr>
            <p:ph type="title"/>
          </p:nvPr>
        </p:nvSpPr>
        <p:spPr>
          <a:xfrm>
            <a:off x="156700" y="2408900"/>
            <a:ext cx="55233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Q</a:t>
            </a:r>
            <a:r>
              <a:rPr lang="en" sz="2400">
                <a:solidFill>
                  <a:srgbClr val="FFFFFF"/>
                </a:solidFill>
              </a:rPr>
              <a:t>ue sean felices trabajando en este campo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80" name="Google Shape;380;p74"/>
          <p:cNvSpPr txBox="1"/>
          <p:nvPr>
            <p:ph type="title"/>
          </p:nvPr>
        </p:nvSpPr>
        <p:spPr>
          <a:xfrm>
            <a:off x="156700" y="3582700"/>
            <a:ext cx="55233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Que tengan una vida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81" name="Google Shape;381;p74"/>
          <p:cNvSpPr txBox="1"/>
          <p:nvPr>
            <p:ph type="title"/>
          </p:nvPr>
        </p:nvSpPr>
        <p:spPr>
          <a:xfrm>
            <a:off x="146198" y="4746705"/>
            <a:ext cx="55233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Que ganen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339575" y="1135875"/>
            <a:ext cx="7983900" cy="45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del Modulo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DevOps ?</a:t>
            </a:r>
            <a:endParaRPr sz="3000">
              <a:solidFill>
                <a:srgbClr val="666666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Porque un curso sobre DevOps ?</a:t>
            </a:r>
            <a:endParaRPr sz="3000">
              <a:solidFill>
                <a:srgbClr val="666666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Introducción al curso</a:t>
            </a:r>
            <a:endParaRPr sz="3000">
              <a:solidFill>
                <a:srgbClr val="666666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Compartir experiencias</a:t>
            </a:r>
            <a:endParaRPr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5"/>
          <p:cNvSpPr txBox="1"/>
          <p:nvPr>
            <p:ph type="title"/>
          </p:nvPr>
        </p:nvSpPr>
        <p:spPr>
          <a:xfrm>
            <a:off x="339575" y="1135875"/>
            <a:ext cx="7983900" cy="45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DevOps ?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Porque un curso sobre DevOps ?</a:t>
            </a:r>
            <a:endParaRPr sz="3000">
              <a:solidFill>
                <a:srgbClr val="666666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Introducción al curso</a:t>
            </a:r>
            <a:endParaRPr sz="3000">
              <a:solidFill>
                <a:srgbClr val="666666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Compartir experiencias</a:t>
            </a:r>
            <a:endParaRPr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6"/>
          <p:cNvSpPr txBox="1"/>
          <p:nvPr>
            <p:ph type="title"/>
          </p:nvPr>
        </p:nvSpPr>
        <p:spPr>
          <a:xfrm>
            <a:off x="311700" y="2867800"/>
            <a:ext cx="8520600" cy="11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al Curso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Scrum y Kanban</a:t>
            </a:r>
            <a:endParaRPr/>
          </a:p>
        </p:txBody>
      </p:sp>
      <p:sp>
        <p:nvSpPr>
          <p:cNvPr id="397" name="Google Shape;397;p77"/>
          <p:cNvSpPr txBox="1"/>
          <p:nvPr>
            <p:ph idx="4294967295" type="body"/>
          </p:nvPr>
        </p:nvSpPr>
        <p:spPr>
          <a:xfrm>
            <a:off x="311700" y="1536624"/>
            <a:ext cx="8520600" cy="49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2.1 Scrum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Entender, diseñar y trabajar un proyecto con esta implementación del movimiento Agile usando Jira para el proceso de desarrollo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2.2 Kanban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Entender, diseñar y trabajar un proyecto con esta implementación del movimiento Agile usando Jira para el proceso de soporte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</a:t>
            </a:r>
            <a:r>
              <a:rPr lang="en"/>
              <a:t>Software Architecture</a:t>
            </a:r>
            <a:endParaRPr/>
          </a:p>
        </p:txBody>
      </p:sp>
      <p:sp>
        <p:nvSpPr>
          <p:cNvPr id="403" name="Google Shape;403;p78"/>
          <p:cNvSpPr txBox="1"/>
          <p:nvPr>
            <p:ph idx="4294967295" type="body"/>
          </p:nvPr>
        </p:nvSpPr>
        <p:spPr>
          <a:xfrm>
            <a:off x="311700" y="1536635"/>
            <a:ext cx="8520600" cy="4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3.1 Diseño para computación distribuida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3.2 Diseño para escalamiento horizontal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3.3 Diseñar para operaciones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3.4 Diseñar para resiliencia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 Calidad</a:t>
            </a:r>
            <a:endParaRPr/>
          </a:p>
        </p:txBody>
      </p:sp>
      <p:sp>
        <p:nvSpPr>
          <p:cNvPr id="409" name="Google Shape;409;p79"/>
          <p:cNvSpPr txBox="1"/>
          <p:nvPr>
            <p:ph idx="4294967295" type="body"/>
          </p:nvPr>
        </p:nvSpPr>
        <p:spPr>
          <a:xfrm>
            <a:off x="311700" y="1263548"/>
            <a:ext cx="8520600" cy="5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4.1 Behavior Driven Development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4.2 Test Driven Development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4.3 Service Test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4.4 Unit Test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FrontEnd Development</a:t>
            </a:r>
            <a:endParaRPr/>
          </a:p>
        </p:txBody>
      </p:sp>
      <p:sp>
        <p:nvSpPr>
          <p:cNvPr id="415" name="Google Shape;415;p80"/>
          <p:cNvSpPr txBox="1"/>
          <p:nvPr>
            <p:ph idx="4294967295" type="body"/>
          </p:nvPr>
        </p:nvSpPr>
        <p:spPr>
          <a:xfrm>
            <a:off x="311700" y="1263548"/>
            <a:ext cx="8520600" cy="5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5.1 Wiremock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5.2 CSS y HTML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5.3 JavaScript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5.4 Test Unitarios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5.5 Caché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Caché</a:t>
            </a:r>
            <a:r>
              <a:rPr lang="en"/>
              <a:t> FrontEnd </a:t>
            </a:r>
            <a:endParaRPr/>
          </a:p>
        </p:txBody>
      </p:sp>
      <p:sp>
        <p:nvSpPr>
          <p:cNvPr id="421" name="Google Shape;421;p81"/>
          <p:cNvSpPr txBox="1"/>
          <p:nvPr>
            <p:ph idx="4294967295" type="body"/>
          </p:nvPr>
        </p:nvSpPr>
        <p:spPr>
          <a:xfrm>
            <a:off x="311700" y="1263548"/>
            <a:ext cx="8520600" cy="5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6.1 Políticas de caché para nuestra aplicación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Diseñar, definir e implementar la política de caché para nuestra aplicación, en los siguientes tres tipos de recursos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6.2 Configuración del CDN para el caché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Configurar e Implementar las políticas de caché para el frontEnd en un CDN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 Docker</a:t>
            </a:r>
            <a:endParaRPr/>
          </a:p>
        </p:txBody>
      </p:sp>
      <p:sp>
        <p:nvSpPr>
          <p:cNvPr id="427" name="Google Shape;427;p82"/>
          <p:cNvSpPr txBox="1"/>
          <p:nvPr>
            <p:ph idx="4294967295" type="body"/>
          </p:nvPr>
        </p:nvSpPr>
        <p:spPr>
          <a:xfrm>
            <a:off x="311700" y="1263548"/>
            <a:ext cx="8520600" cy="5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7.1 Qué es Docker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Entender para que se usa y que problemática en específico ataca esta tecnología de virtualización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7.2 Dockerizando la interfaz de usuario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Implementando nuestra interfaz de usuario en Docker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7.3 Test automatizados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Desarrollo e implementación de test automatizados para nuestra interfaz con Selenium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 Git-Github</a:t>
            </a:r>
            <a:endParaRPr/>
          </a:p>
        </p:txBody>
      </p:sp>
      <p:sp>
        <p:nvSpPr>
          <p:cNvPr id="433" name="Google Shape;433;p83"/>
          <p:cNvSpPr txBox="1"/>
          <p:nvPr>
            <p:ph idx="4294967295" type="body"/>
          </p:nvPr>
        </p:nvSpPr>
        <p:spPr>
          <a:xfrm>
            <a:off x="311700" y="1263548"/>
            <a:ext cx="8520600" cy="5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8.1 Conceptos de Git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8.2 Creando un repositorio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8.3 Implementando Gitflow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r>
              <a:rPr lang="en"/>
              <a:t> Linux, Networking y Nginx</a:t>
            </a:r>
            <a:endParaRPr/>
          </a:p>
        </p:txBody>
      </p:sp>
      <p:sp>
        <p:nvSpPr>
          <p:cNvPr id="439" name="Google Shape;439;p84"/>
          <p:cNvSpPr txBox="1"/>
          <p:nvPr>
            <p:ph idx="4294967295" type="body"/>
          </p:nvPr>
        </p:nvSpPr>
        <p:spPr>
          <a:xfrm>
            <a:off x="311700" y="1263548"/>
            <a:ext cx="8520600" cy="5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9.1 Linux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9.2 Cómo funciona internet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9.3 Servidores Privados Virtuales en la nube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9.4 Qué es nginx, cómo instalar y configurar nginx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 txBox="1"/>
          <p:nvPr>
            <p:ph type="title"/>
          </p:nvPr>
        </p:nvSpPr>
        <p:spPr>
          <a:xfrm>
            <a:off x="311700" y="2867800"/>
            <a:ext cx="8520600" cy="11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 </a:t>
            </a:r>
            <a:r>
              <a:rPr lang="en"/>
              <a:t>Infraestructura como código</a:t>
            </a:r>
            <a:endParaRPr/>
          </a:p>
        </p:txBody>
      </p:sp>
      <p:sp>
        <p:nvSpPr>
          <p:cNvPr id="445" name="Google Shape;445;p85"/>
          <p:cNvSpPr txBox="1"/>
          <p:nvPr>
            <p:ph idx="4294967295" type="body"/>
          </p:nvPr>
        </p:nvSpPr>
        <p:spPr>
          <a:xfrm>
            <a:off x="311700" y="1263548"/>
            <a:ext cx="8520600" cy="5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10.1 Terraform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Definir qué es, instalación y configuración de esta herramienta a base de recetas de infraestructura en la que definimos como crear recursos en los diversos Cloud Providers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10.2 Ansible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Definir qué es, instalación y configuración de esta herramienta a base de recetas de infraestructura en la que definimos como gestionar nuestras configuraciones de infraestructura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</a:t>
            </a:r>
            <a:r>
              <a:rPr lang="en"/>
              <a:t>Amazon, Google Cloud, Azure, DigitalOcean &amp; Kubernetes</a:t>
            </a:r>
            <a:endParaRPr/>
          </a:p>
        </p:txBody>
      </p:sp>
      <p:sp>
        <p:nvSpPr>
          <p:cNvPr id="451" name="Google Shape;451;p86"/>
          <p:cNvSpPr txBox="1"/>
          <p:nvPr>
            <p:ph idx="4294967295" type="body"/>
          </p:nvPr>
        </p:nvSpPr>
        <p:spPr>
          <a:xfrm>
            <a:off x="311700" y="1263548"/>
            <a:ext cx="8520600" cy="5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11.1 Amazon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11.2 Google Cloud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11.3 Azure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11.4 Qué es DigitalOcean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11.5 Qué es Kubernetes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11.6 Ambientes de desarrollo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7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</a:t>
            </a:r>
            <a:r>
              <a:rPr lang="en"/>
              <a:t>Jenkins / Continuous Integration / Continuous Delivery / Continuous Deployment</a:t>
            </a:r>
            <a:endParaRPr/>
          </a:p>
        </p:txBody>
      </p:sp>
      <p:sp>
        <p:nvSpPr>
          <p:cNvPr id="457" name="Google Shape;457;p87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12.1 Jenkins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12.2 Integración continua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12.3 Entrega continua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12.4 Instalación continua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8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Ambientes bajo demanda</a:t>
            </a:r>
            <a:endParaRPr/>
          </a:p>
        </p:txBody>
      </p:sp>
      <p:sp>
        <p:nvSpPr>
          <p:cNvPr id="463" name="Google Shape;463;p88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13.1 Automatización de creación de los ambientes de desarrollo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Diseñar, definir e implementar un proceso automatizado de creación de ambientes de desarrollo que sean similares a los ambientes productivos para evitar problemas relacionados a la variación de los ambientes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9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 BackEnd</a:t>
            </a:r>
            <a:endParaRPr/>
          </a:p>
        </p:txBody>
      </p:sp>
      <p:sp>
        <p:nvSpPr>
          <p:cNvPr id="469" name="Google Shape;469;p89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14.1 Api´s RESTFUL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14.2 NodeJS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14.3 Dockerizando nuestras API´s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14.4 Crear repositorio de las web API´s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14.5 Definir la tubería para la API de Jenkins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14.6 Implementación de Delivery Continuo para la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14.7 Implementación de Deployment Continuo para la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0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BackEnd Caché</a:t>
            </a:r>
            <a:endParaRPr/>
          </a:p>
        </p:txBody>
      </p:sp>
      <p:sp>
        <p:nvSpPr>
          <p:cNvPr id="475" name="Google Shape;475;p90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15.1 Políticas de caché para el BackEnd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Diseñar, definir e implementar las políticas para el caché de la capa de BackEnd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1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 </a:t>
            </a:r>
            <a:r>
              <a:rPr lang="en"/>
              <a:t>DataEnd</a:t>
            </a:r>
            <a:endParaRPr/>
          </a:p>
        </p:txBody>
      </p:sp>
      <p:sp>
        <p:nvSpPr>
          <p:cNvPr id="481" name="Google Shape;481;p91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16.1 Qué es, cómo instalar y usar MySQL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16.2 Qué es, cómo instalar y usar RabbitMQ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16.2 Definir e implementar la tubería de la capa de datos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92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 </a:t>
            </a:r>
            <a:r>
              <a:rPr lang="en"/>
              <a:t>DataEnd Cache</a:t>
            </a:r>
            <a:endParaRPr/>
          </a:p>
        </p:txBody>
      </p:sp>
      <p:sp>
        <p:nvSpPr>
          <p:cNvPr id="487" name="Google Shape;487;p92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17.1 Políticas de caché para las bases de datos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Diseñar, definir e implementar las políticas para el caché de la capa de datos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3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Seguridad</a:t>
            </a:r>
            <a:endParaRPr/>
          </a:p>
        </p:txBody>
      </p:sp>
      <p:sp>
        <p:nvSpPr>
          <p:cNvPr id="493" name="Google Shape;493;p93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18.1 Qué es Seguridad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18.2 Políticas de Seguridad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18.3 OWASP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4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Monitoreo</a:t>
            </a:r>
            <a:endParaRPr/>
          </a:p>
        </p:txBody>
      </p:sp>
      <p:sp>
        <p:nvSpPr>
          <p:cNvPr id="499" name="Google Shape;499;p94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19.1 Qué es, instalar, configurar y administrar ELK (Elasticsearch Logstash y Kibana)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esta sección vamos a ver en profundidad el stack de monitoreo ELK, para llevar a cabo el monitoreo a estos niveles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Nivel de Aplicación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Agregación de logs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Nivel de Infraestructura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Métricas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Telemetría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Notificaciones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usion dog.gif" id="210" name="Google Shape;210;p50"/>
          <p:cNvPicPr preferRelativeResize="0"/>
          <p:nvPr/>
        </p:nvPicPr>
        <p:blipFill rotWithShape="1">
          <a:blip r:embed="rId3">
            <a:alphaModFix amt="90000"/>
          </a:blip>
          <a:srcRect b="2936" l="0" r="0" t="2936"/>
          <a:stretch/>
        </p:blipFill>
        <p:spPr>
          <a:xfrm>
            <a:off x="5520950" y="1427567"/>
            <a:ext cx="2967600" cy="298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1" name="Google Shape;211;p50"/>
          <p:cNvSpPr txBox="1"/>
          <p:nvPr>
            <p:ph type="ctrTitle"/>
          </p:nvPr>
        </p:nvSpPr>
        <p:spPr>
          <a:xfrm>
            <a:off x="233650" y="5368000"/>
            <a:ext cx="4981500" cy="11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Qué es DevOps 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5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Operaciones</a:t>
            </a:r>
            <a:endParaRPr/>
          </a:p>
        </p:txBody>
      </p:sp>
      <p:sp>
        <p:nvSpPr>
          <p:cNvPr id="505" name="Google Shape;505;p95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20.1 Balanceadores de Carga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20.2 Content Delivery Networks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20.3 Deployment Types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20.4 Estabilidad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6"/>
          <p:cNvSpPr txBox="1"/>
          <p:nvPr>
            <p:ph type="title"/>
          </p:nvPr>
        </p:nvSpPr>
        <p:spPr>
          <a:xfrm>
            <a:off x="311700" y="593378"/>
            <a:ext cx="852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 Mejora Continua</a:t>
            </a:r>
            <a:endParaRPr/>
          </a:p>
        </p:txBody>
      </p:sp>
      <p:sp>
        <p:nvSpPr>
          <p:cNvPr id="511" name="Google Shape;511;p96"/>
          <p:cNvSpPr txBox="1"/>
          <p:nvPr>
            <p:ph idx="4294967295" type="body"/>
          </p:nvPr>
        </p:nvSpPr>
        <p:spPr>
          <a:xfrm>
            <a:off x="311700" y="1743375"/>
            <a:ext cx="8520600" cy="4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21.1 Tiempos en la vida del desarrollador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21.2 PostMortems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21.3 Resiliencia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21.4 La Cultura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21.5 Experimentación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21.5 Game Days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7"/>
          <p:cNvSpPr txBox="1"/>
          <p:nvPr>
            <p:ph type="title"/>
          </p:nvPr>
        </p:nvSpPr>
        <p:spPr>
          <a:xfrm>
            <a:off x="339575" y="1135875"/>
            <a:ext cx="7983900" cy="45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Porque un curso sobre DevOps ?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DevOps ?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Introducción al curso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AutoNum type="arabicPeriod"/>
            </a:pPr>
            <a:r>
              <a:rPr lang="en" sz="3000">
                <a:solidFill>
                  <a:srgbClr val="666666"/>
                </a:solidFill>
              </a:rPr>
              <a:t>Compartir experiencias</a:t>
            </a:r>
            <a:endParaRPr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8"/>
          <p:cNvSpPr txBox="1"/>
          <p:nvPr>
            <p:ph idx="1" type="subTitle"/>
          </p:nvPr>
        </p:nvSpPr>
        <p:spPr>
          <a:xfrm>
            <a:off x="1016700" y="5306433"/>
            <a:ext cx="7110600" cy="13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RISE AND FALL</a:t>
            </a:r>
            <a:endParaRPr/>
          </a:p>
        </p:txBody>
      </p:sp>
      <p:pic>
        <p:nvPicPr>
          <p:cNvPr id="522" name="Google Shape;52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25" y="1106650"/>
            <a:ext cx="58769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o busy to improve.jpg" id="527" name="Google Shape;527;p99"/>
          <p:cNvPicPr preferRelativeResize="0"/>
          <p:nvPr/>
        </p:nvPicPr>
        <p:blipFill rotWithShape="1">
          <a:blip r:embed="rId3">
            <a:alphaModFix amt="80000"/>
          </a:blip>
          <a:srcRect b="0" l="12502" r="12495" t="0"/>
          <a:stretch/>
        </p:blipFill>
        <p:spPr>
          <a:xfrm>
            <a:off x="0" y="0"/>
            <a:ext cx="914400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0"/>
          <p:cNvSpPr txBox="1"/>
          <p:nvPr>
            <p:ph type="title"/>
          </p:nvPr>
        </p:nvSpPr>
        <p:spPr>
          <a:xfrm>
            <a:off x="339575" y="1135875"/>
            <a:ext cx="7983900" cy="45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>
                <a:solidFill>
                  <a:srgbClr val="000000"/>
                </a:solidFill>
              </a:rPr>
              <a:t>Porque un curso sobre DevOps ?</a:t>
            </a:r>
            <a:endParaRPr b="1"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>
                <a:solidFill>
                  <a:srgbClr val="000000"/>
                </a:solidFill>
              </a:rPr>
              <a:t>DevOps ?</a:t>
            </a:r>
            <a:endParaRPr b="1"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>
                <a:solidFill>
                  <a:srgbClr val="000000"/>
                </a:solidFill>
              </a:rPr>
              <a:t>Introducción al curso</a:t>
            </a:r>
            <a:endParaRPr b="1"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>
                <a:solidFill>
                  <a:srgbClr val="000000"/>
                </a:solidFill>
              </a:rPr>
              <a:t>Compartir experiencias</a:t>
            </a:r>
            <a:endParaRPr b="1"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/>
          <p:nvPr>
            <p:ph type="title"/>
          </p:nvPr>
        </p:nvSpPr>
        <p:spPr>
          <a:xfrm>
            <a:off x="3262050" y="3118650"/>
            <a:ext cx="26199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</a:t>
            </a:r>
            <a:r>
              <a:rPr lang="en"/>
              <a:t>A</a:t>
            </a:r>
            <a:r>
              <a:rPr lang="en"/>
              <a:t> CULTURA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usion.gif" id="221" name="Google Shape;221;p52"/>
          <p:cNvPicPr preferRelativeResize="0"/>
          <p:nvPr/>
        </p:nvPicPr>
        <p:blipFill rotWithShape="1">
          <a:blip r:embed="rId3">
            <a:alphaModFix amt="50000"/>
          </a:blip>
          <a:srcRect b="139" l="0" r="0" t="139"/>
          <a:stretch/>
        </p:blipFill>
        <p:spPr>
          <a:xfrm>
            <a:off x="0" y="0"/>
            <a:ext cx="914400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3"/>
          <p:cNvPicPr preferRelativeResize="0"/>
          <p:nvPr/>
        </p:nvPicPr>
        <p:blipFill rotWithShape="1">
          <a:blip r:embed="rId3">
            <a:alphaModFix amt="50000"/>
          </a:blip>
          <a:srcRect b="0" l="9328" r="9337" t="0"/>
          <a:stretch/>
        </p:blipFill>
        <p:spPr>
          <a:xfrm>
            <a:off x="0" y="0"/>
            <a:ext cx="9144005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3"/>
          <p:cNvSpPr txBox="1"/>
          <p:nvPr>
            <p:ph type="ctrTitle"/>
          </p:nvPr>
        </p:nvSpPr>
        <p:spPr>
          <a:xfrm>
            <a:off x="1837575" y="1668700"/>
            <a:ext cx="5445900" cy="3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4"/>
          <p:cNvPicPr preferRelativeResize="0"/>
          <p:nvPr/>
        </p:nvPicPr>
        <p:blipFill rotWithShape="1">
          <a:blip r:embed="rId3">
            <a:alphaModFix/>
          </a:blip>
          <a:srcRect b="6739" l="0" r="0" t="6739"/>
          <a:stretch/>
        </p:blipFill>
        <p:spPr>
          <a:xfrm>
            <a:off x="4308425" y="410667"/>
            <a:ext cx="4527600" cy="601560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54"/>
          <p:cNvSpPr txBox="1"/>
          <p:nvPr>
            <p:ph idx="4294967295" type="ctrTitle"/>
          </p:nvPr>
        </p:nvSpPr>
        <p:spPr>
          <a:xfrm>
            <a:off x="1062825" y="3118350"/>
            <a:ext cx="21222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